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5" r:id="rId11"/>
    <p:sldId id="266" r:id="rId12"/>
    <p:sldId id="269" r:id="rId13"/>
    <p:sldId id="267" r:id="rId14"/>
    <p:sldId id="270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A327E-078F-4708-871C-6EB9AF8F4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Qu’est-ce que la SEGPA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28A460-3892-4C28-8ED9-C5A9F12D9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Collège du Grand Parc</a:t>
            </a:r>
          </a:p>
          <a:p>
            <a:r>
              <a:rPr lang="fr-FR"/>
              <a:t>Bordeaux</a:t>
            </a:r>
          </a:p>
        </p:txBody>
      </p:sp>
    </p:spTree>
    <p:extLst>
      <p:ext uri="{BB962C8B-B14F-4D97-AF65-F5344CB8AC3E}">
        <p14:creationId xmlns:p14="http://schemas.microsoft.com/office/powerpoint/2010/main" val="235072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B664C-6F14-43E0-9048-1CC2D061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structurelle de la SEGPA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2612D-1BAE-4088-86D1-926213BD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L'enseignant de SEGPA est un enseignant du premier degré exerçant dans un collège. · </a:t>
            </a:r>
          </a:p>
          <a:p>
            <a:r>
              <a:rPr lang="fr-FR" dirty="0"/>
              <a:t>L'IEN-SDEI représente l'autorité administrative. · </a:t>
            </a:r>
          </a:p>
          <a:p>
            <a:r>
              <a:rPr lang="fr-FR" dirty="0"/>
              <a:t>L'enseignant de SEGPA enseigne 21 heures par semaine. Il participe aux réunions de coordination et de synthèse. Comme tous les autres professeurs, il est tenu de participer à toutes les réunions de travail du collège.</a:t>
            </a:r>
          </a:p>
        </p:txBody>
      </p:sp>
    </p:spTree>
    <p:extLst>
      <p:ext uri="{BB962C8B-B14F-4D97-AF65-F5344CB8AC3E}">
        <p14:creationId xmlns:p14="http://schemas.microsoft.com/office/powerpoint/2010/main" val="228002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AF814-548D-49DD-8B5C-AE1C7C3F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la scolarité en SEGPA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B3490-E5A8-4508-819E-E00ADF66E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L'objectif est de placer tous les élèves en situation de poursuivre, à l'issue de la scolarité obligatoire, une formation les conduisant au minimum à une qualification de niveau V (CAP).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Comme tous les collégiens, les élèves de SEGPA font l’objet d’évaluations continues visant à contrôler l’acquisition du SCCC et des compétences spécifiques au champ professionnel abordé en 4 e et 3e .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E34D5A0-76EB-48FE-B86A-8574D2014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86318"/>
              </p:ext>
            </p:extLst>
          </p:nvPr>
        </p:nvGraphicFramePr>
        <p:xfrm>
          <a:off x="2181138" y="3277452"/>
          <a:ext cx="7600425" cy="80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58">
                  <a:extLst>
                    <a:ext uri="{9D8B030D-6E8A-4147-A177-3AD203B41FA5}">
                      <a16:colId xmlns:a16="http://schemas.microsoft.com/office/drawing/2014/main" val="2460554127"/>
                    </a:ext>
                  </a:extLst>
                </a:gridCol>
                <a:gridCol w="1674489">
                  <a:extLst>
                    <a:ext uri="{9D8B030D-6E8A-4147-A177-3AD203B41FA5}">
                      <a16:colId xmlns:a16="http://schemas.microsoft.com/office/drawing/2014/main" val="189511951"/>
                    </a:ext>
                  </a:extLst>
                </a:gridCol>
                <a:gridCol w="1674489">
                  <a:extLst>
                    <a:ext uri="{9D8B030D-6E8A-4147-A177-3AD203B41FA5}">
                      <a16:colId xmlns:a16="http://schemas.microsoft.com/office/drawing/2014/main" val="3697495060"/>
                    </a:ext>
                  </a:extLst>
                </a:gridCol>
                <a:gridCol w="1674489">
                  <a:extLst>
                    <a:ext uri="{9D8B030D-6E8A-4147-A177-3AD203B41FA5}">
                      <a16:colId xmlns:a16="http://schemas.microsoft.com/office/drawing/2014/main" val="3622598239"/>
                    </a:ext>
                  </a:extLst>
                </a:gridCol>
              </a:tblGrid>
              <a:tr h="4026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Cycle de consolidation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Cycle des approfondissements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25615"/>
                  </a:ext>
                </a:extLst>
              </a:tr>
              <a:tr h="40267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(26h)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(26h)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(28h)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(31h30)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7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5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311C3-FFA8-475B-AA4C-E2313BCE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la scolarité en SEGPA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A63E99-9F17-4F57-AA34-688DF82A7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071695"/>
            <a:ext cx="10179050" cy="282253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9E2333-F470-4CCA-8E61-21BD59C2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5292986"/>
            <a:ext cx="9861176" cy="151503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32FFFB-08D2-48D7-A34B-393357CB138F}"/>
              </a:ext>
            </a:extLst>
          </p:cNvPr>
          <p:cNvSpPr txBox="1"/>
          <p:nvPr/>
        </p:nvSpPr>
        <p:spPr>
          <a:xfrm rot="19558007">
            <a:off x="974125" y="2088608"/>
            <a:ext cx="13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Cycles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747A5E-374E-49EC-B1C0-706178D76165}"/>
              </a:ext>
            </a:extLst>
          </p:cNvPr>
          <p:cNvSpPr txBox="1"/>
          <p:nvPr/>
        </p:nvSpPr>
        <p:spPr>
          <a:xfrm rot="19558007">
            <a:off x="945962" y="4818179"/>
            <a:ext cx="16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diplômes</a:t>
            </a:r>
          </a:p>
        </p:txBody>
      </p:sp>
    </p:spTree>
    <p:extLst>
      <p:ext uri="{BB962C8B-B14F-4D97-AF65-F5344CB8AC3E}">
        <p14:creationId xmlns:p14="http://schemas.microsoft.com/office/powerpoint/2010/main" val="322386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3FAC4-749F-4C28-998D-8249B986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la scolarité en SEGPA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C243A7-41F2-40FD-A03A-26686351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0" r="384"/>
          <a:stretch/>
        </p:blipFill>
        <p:spPr>
          <a:xfrm>
            <a:off x="1661020" y="2122415"/>
            <a:ext cx="8707773" cy="4658119"/>
          </a:xfrm>
        </p:spPr>
      </p:pic>
    </p:spTree>
    <p:extLst>
      <p:ext uri="{BB962C8B-B14F-4D97-AF65-F5344CB8AC3E}">
        <p14:creationId xmlns:p14="http://schemas.microsoft.com/office/powerpoint/2010/main" val="362386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59A02-6D0E-4F43-B6F8-9EB8FB04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la scolarité en SEGPA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0DD11D-4EEC-4846-9C76-F0C780F88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196" y="2617365"/>
            <a:ext cx="9478558" cy="411060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6C3ADE-9036-44E5-8DDD-99DB0B94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72" y="2956112"/>
            <a:ext cx="5107743" cy="9457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3C1C26-2C9D-4B02-8A96-7F4E3830E658}"/>
              </a:ext>
            </a:extLst>
          </p:cNvPr>
          <p:cNvSpPr txBox="1"/>
          <p:nvPr/>
        </p:nvSpPr>
        <p:spPr>
          <a:xfrm>
            <a:off x="3565321" y="2055303"/>
            <a:ext cx="5107743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champs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233362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E3C4C-28A9-4D7E-B366-B7BFD787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déroulement de la scolarité en SEGPA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8CF932-7A44-4198-BC2C-81302F76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285999"/>
            <a:ext cx="10178321" cy="432452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CEB0A4-C757-44A0-BE12-3CCF255B5E8B}"/>
              </a:ext>
            </a:extLst>
          </p:cNvPr>
          <p:cNvSpPr txBox="1"/>
          <p:nvPr/>
        </p:nvSpPr>
        <p:spPr>
          <a:xfrm rot="2793677">
            <a:off x="9672231" y="2272798"/>
            <a:ext cx="25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Le parcours avenir</a:t>
            </a:r>
          </a:p>
        </p:txBody>
      </p:sp>
    </p:spTree>
    <p:extLst>
      <p:ext uri="{BB962C8B-B14F-4D97-AF65-F5344CB8AC3E}">
        <p14:creationId xmlns:p14="http://schemas.microsoft.com/office/powerpoint/2010/main" val="277135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681233-0A15-4783-89DD-41B50CCD2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C8D58-4975-4668-BE4C-4E97FC50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30" y="352339"/>
            <a:ext cx="7017488" cy="5758578"/>
          </a:xfrm>
        </p:spPr>
        <p:txBody>
          <a:bodyPr>
            <a:normAutofit/>
          </a:bodyPr>
          <a:lstStyle/>
          <a:p>
            <a:pPr algn="ctr"/>
            <a:endParaRPr lang="fr-FR" sz="8000" dirty="0"/>
          </a:p>
          <a:p>
            <a:pPr algn="ctr"/>
            <a:r>
              <a:rPr lang="fr-FR" sz="13800" dirty="0"/>
              <a:t>SEGPA</a:t>
            </a:r>
            <a:endParaRPr lang="fr-FR" sz="8000" dirty="0"/>
          </a:p>
          <a:p>
            <a:pPr algn="ctr"/>
            <a:r>
              <a:rPr lang="fr-FR" sz="3200" spc="0" dirty="0">
                <a:latin typeface="Bahnschrift" panose="020B0502040204020203" pitchFamily="34" charset="0"/>
              </a:rPr>
              <a:t>S</a:t>
            </a:r>
            <a:r>
              <a:rPr lang="fr-FR" sz="1600" spc="0" dirty="0">
                <a:latin typeface="Bahnschrift" panose="020B0502040204020203" pitchFamily="34" charset="0"/>
              </a:rPr>
              <a:t>ection d’</a:t>
            </a:r>
            <a:r>
              <a:rPr lang="fr-FR" sz="3200" spc="0" dirty="0">
                <a:latin typeface="Bahnschrift" panose="020B0502040204020203" pitchFamily="34" charset="0"/>
              </a:rPr>
              <a:t>E</a:t>
            </a:r>
            <a:r>
              <a:rPr lang="fr-FR" sz="1600" spc="0" dirty="0">
                <a:latin typeface="Bahnschrift" panose="020B0502040204020203" pitchFamily="34" charset="0"/>
              </a:rPr>
              <a:t>nseignement </a:t>
            </a:r>
            <a:r>
              <a:rPr lang="fr-FR" sz="3200" spc="0" dirty="0">
                <a:latin typeface="Bahnschrift" panose="020B0502040204020203" pitchFamily="34" charset="0"/>
              </a:rPr>
              <a:t>G</a:t>
            </a:r>
            <a:r>
              <a:rPr lang="fr-FR" sz="1600" spc="0" dirty="0">
                <a:latin typeface="Bahnschrift" panose="020B0502040204020203" pitchFamily="34" charset="0"/>
              </a:rPr>
              <a:t>énéral et </a:t>
            </a:r>
            <a:r>
              <a:rPr lang="fr-FR" sz="3200" spc="0" dirty="0">
                <a:latin typeface="Bahnschrift" panose="020B0502040204020203" pitchFamily="34" charset="0"/>
              </a:rPr>
              <a:t>P</a:t>
            </a:r>
            <a:r>
              <a:rPr lang="fr-FR" sz="1600" spc="0" dirty="0">
                <a:latin typeface="Bahnschrift" panose="020B0502040204020203" pitchFamily="34" charset="0"/>
              </a:rPr>
              <a:t>rofessionnel </a:t>
            </a:r>
            <a:r>
              <a:rPr lang="fr-FR" sz="3200" spc="0" dirty="0">
                <a:latin typeface="Bahnschrift" panose="020B0502040204020203" pitchFamily="34" charset="0"/>
              </a:rPr>
              <a:t>A</a:t>
            </a:r>
            <a:r>
              <a:rPr lang="fr-FR" sz="1600" spc="0" dirty="0">
                <a:latin typeface="Bahnschrift" panose="020B0502040204020203" pitchFamily="34" charset="0"/>
              </a:rPr>
              <a:t>dapté</a:t>
            </a:r>
          </a:p>
        </p:txBody>
      </p:sp>
    </p:spTree>
    <p:extLst>
      <p:ext uri="{BB962C8B-B14F-4D97-AF65-F5344CB8AC3E}">
        <p14:creationId xmlns:p14="http://schemas.microsoft.com/office/powerpoint/2010/main" val="1109255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2631F-1E27-4F5E-BFCB-7223CF0F2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780"/>
            <a:ext cx="10178322" cy="6400799"/>
          </a:xfrm>
        </p:spPr>
        <p:txBody>
          <a:bodyPr>
            <a:normAutofit/>
          </a:bodyPr>
          <a:lstStyle/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Les SEGPA font partie intégrante des collèges, en termes de gestion administrative et pédagogique. </a:t>
            </a:r>
          </a:p>
          <a:p>
            <a:pPr algn="just"/>
            <a:r>
              <a:rPr lang="fr-FR" sz="2400" dirty="0"/>
              <a:t>elles s'adressent aux élèves relevant de l'enseignement général et professionnel adapté (EGPA) définis par la circulaire 2015- 176 du 28 octobre 2015, comme </a:t>
            </a:r>
            <a:r>
              <a:rPr lang="fr-FR" sz="2400" dirty="0">
                <a:solidFill>
                  <a:srgbClr val="FF0000"/>
                </a:solidFill>
              </a:rPr>
              <a:t>"présentant des difficultés scolaires graves et persistantes auxquelles n'ont pu remédier les actions de prévention, d'aide et de soutien". </a:t>
            </a:r>
          </a:p>
          <a:p>
            <a:pPr algn="just"/>
            <a:r>
              <a:rPr lang="fr-FR" sz="2400" dirty="0"/>
              <a:t>La présence d'un directeur et de professeurs des écoles spécialisés en font une entité particulière.</a:t>
            </a:r>
          </a:p>
        </p:txBody>
      </p:sp>
    </p:spTree>
    <p:extLst>
      <p:ext uri="{BB962C8B-B14F-4D97-AF65-F5344CB8AC3E}">
        <p14:creationId xmlns:p14="http://schemas.microsoft.com/office/powerpoint/2010/main" val="405660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29434-C5C7-4781-9DE5-6784C43E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7909"/>
          </a:xfrm>
        </p:spPr>
        <p:txBody>
          <a:bodyPr/>
          <a:lstStyle/>
          <a:p>
            <a:r>
              <a:rPr lang="fr-FR" dirty="0"/>
              <a:t>Objectifs de la SEGPA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77DC93-C2F9-490B-91DE-C4BF1E0B9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7407"/>
            <a:ext cx="10178322" cy="5108208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Créer un climat de confiance et un contexte pédagogique rassurant et stimulant qui prend réellement en compte les difficultés de ces élèves particulièrement fragiles. </a:t>
            </a:r>
          </a:p>
          <a:p>
            <a:pPr algn="just"/>
            <a:r>
              <a:rPr lang="fr-FR" sz="2400" dirty="0"/>
              <a:t>Faire acquérir la maîtrise du maximum des compétences </a:t>
            </a:r>
            <a:r>
              <a:rPr lang="fr-FR" sz="2400"/>
              <a:t>du cycle 3 et 4 </a:t>
            </a:r>
            <a:r>
              <a:rPr lang="fr-FR" sz="2400" dirty="0"/>
              <a:t>du socle commun de connaissances, de compétences et de culture. </a:t>
            </a:r>
          </a:p>
          <a:p>
            <a:pPr algn="just"/>
            <a:r>
              <a:rPr lang="fr-FR" sz="2400" dirty="0"/>
              <a:t>Accompagner la réussite au </a:t>
            </a:r>
            <a:r>
              <a:rPr lang="fr-FR" sz="2400" dirty="0">
                <a:solidFill>
                  <a:srgbClr val="FF0000"/>
                </a:solidFill>
              </a:rPr>
              <a:t>DNB en série Professionnelle </a:t>
            </a:r>
            <a:r>
              <a:rPr lang="fr-FR" sz="2400" dirty="0"/>
              <a:t>ou le cas échéant au </a:t>
            </a:r>
            <a:r>
              <a:rPr lang="fr-FR" sz="2400" dirty="0">
                <a:solidFill>
                  <a:srgbClr val="FF0000"/>
                </a:solidFill>
              </a:rPr>
              <a:t>Certificat de Formation Générale </a:t>
            </a:r>
            <a:r>
              <a:rPr lang="fr-FR" sz="2400" dirty="0"/>
              <a:t>pour les élèves les plus fragiles. </a:t>
            </a:r>
          </a:p>
          <a:p>
            <a:pPr algn="just"/>
            <a:r>
              <a:rPr lang="fr-FR" sz="2400" dirty="0"/>
              <a:t>Permettre la construction d'un projet personnel d'orientation et de qualification le plus souvent du niveau d'un CAP. </a:t>
            </a:r>
          </a:p>
          <a:p>
            <a:pPr algn="just"/>
            <a:r>
              <a:rPr lang="fr-FR" sz="2400" dirty="0"/>
              <a:t>Favoriser au maximum les inclusions en filière générale. </a:t>
            </a:r>
          </a:p>
        </p:txBody>
      </p:sp>
    </p:spTree>
    <p:extLst>
      <p:ext uri="{BB962C8B-B14F-4D97-AF65-F5344CB8AC3E}">
        <p14:creationId xmlns:p14="http://schemas.microsoft.com/office/powerpoint/2010/main" val="220288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9B57C9-6625-452D-B5D3-E42FD64A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61912"/>
            <a:ext cx="4762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105215-EEC4-4A19-843B-1AA79FF1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20F0D9-EE42-4AB8-80A9-1C91DC08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88B0C-E6EC-4A5D-95E4-E2BF4A29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7909"/>
          </a:xfrm>
        </p:spPr>
        <p:txBody>
          <a:bodyPr/>
          <a:lstStyle/>
          <a:p>
            <a:r>
              <a:rPr lang="fr-FR" dirty="0"/>
              <a:t>Affectation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7E9AA-1A41-456F-BB12-B20AE681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0295"/>
            <a:ext cx="10178322" cy="4579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C'est la commission départementale d'orientation vers les enseignements adaptés qui oriente et affecte en EGPA après constitution d'un dossier et accord de la famille. </a:t>
            </a:r>
          </a:p>
          <a:p>
            <a:pPr marL="0" indent="0" algn="just">
              <a:buNone/>
            </a:pPr>
            <a:r>
              <a:rPr lang="fr-FR" sz="2400" dirty="0"/>
              <a:t>À l'école comme au collège, un bilan psychologique doit être établi par un psychologue de l'éducation nationale. Ce bilan fera partie des éléments étudiés en commission. </a:t>
            </a:r>
          </a:p>
          <a:p>
            <a:pPr marL="0" indent="0" algn="just">
              <a:buNone/>
            </a:pPr>
            <a:r>
              <a:rPr lang="fr-FR" sz="2400" dirty="0"/>
              <a:t>La circulaire d'octobre 2015 instaure une</a:t>
            </a:r>
            <a:r>
              <a:rPr lang="fr-FR" sz="2400" dirty="0">
                <a:solidFill>
                  <a:srgbClr val="FF0000"/>
                </a:solidFill>
              </a:rPr>
              <a:t> pré-orientation </a:t>
            </a:r>
            <a:r>
              <a:rPr lang="fr-FR" sz="2400" dirty="0"/>
              <a:t>en 6 e SEGPA qui doit être confirmée en fin de 6 e en cas de poursuite en 5 e SEGPA.</a:t>
            </a:r>
          </a:p>
        </p:txBody>
      </p:sp>
    </p:spTree>
    <p:extLst>
      <p:ext uri="{BB962C8B-B14F-4D97-AF65-F5344CB8AC3E}">
        <p14:creationId xmlns:p14="http://schemas.microsoft.com/office/powerpoint/2010/main" val="112382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9A694-A5CF-45F3-AF80-4CD29E4E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structurelle de la SEGPA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979DC-E152-4F54-8689-B18BF12B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La SEGPA fait partie du collège. </a:t>
            </a:r>
          </a:p>
          <a:p>
            <a:pPr marL="0" indent="0">
              <a:buNone/>
            </a:pPr>
            <a:r>
              <a:rPr lang="fr-FR" sz="2400" dirty="0"/>
              <a:t>Elle est placée sous l'autorité du chef d’établissement, président du conseil d'administration (CA). </a:t>
            </a:r>
          </a:p>
          <a:p>
            <a:pPr marL="0" indent="0">
              <a:buNone/>
            </a:pPr>
            <a:r>
              <a:rPr lang="fr-FR" sz="2400" dirty="0"/>
              <a:t>Le directeur-adjoint chargé de la SEGPA assure la direction pédagogique, la   gestion des partenariats et la coordination générale avec le collège.</a:t>
            </a:r>
          </a:p>
        </p:txBody>
      </p:sp>
    </p:spTree>
    <p:extLst>
      <p:ext uri="{BB962C8B-B14F-4D97-AF65-F5344CB8AC3E}">
        <p14:creationId xmlns:p14="http://schemas.microsoft.com/office/powerpoint/2010/main" val="17489907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356</TotalTime>
  <Words>536</Words>
  <Application>Microsoft Office PowerPoint</Application>
  <PresentationFormat>Grand écran</PresentationFormat>
  <Paragraphs>51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Bahnschrift</vt:lpstr>
      <vt:lpstr>Gill Sans MT</vt:lpstr>
      <vt:lpstr>Impact</vt:lpstr>
      <vt:lpstr>Badge</vt:lpstr>
      <vt:lpstr>Qu’est-ce que la SEGPA ?</vt:lpstr>
      <vt:lpstr>Présentation PowerPoint</vt:lpstr>
      <vt:lpstr>Présentation PowerPoint</vt:lpstr>
      <vt:lpstr>Objectifs de la SEGPA </vt:lpstr>
      <vt:lpstr>Présentation PowerPoint</vt:lpstr>
      <vt:lpstr>Présentation PowerPoint</vt:lpstr>
      <vt:lpstr>Présentation PowerPoint</vt:lpstr>
      <vt:lpstr>Affectation</vt:lpstr>
      <vt:lpstr>Organisation structurelle de la SEGPA</vt:lpstr>
      <vt:lpstr>Organisation structurelle de la SEGPA</vt:lpstr>
      <vt:lpstr>Le déroulement de la scolarité en SEGPA </vt:lpstr>
      <vt:lpstr>Le déroulement de la scolarité en SEGPA</vt:lpstr>
      <vt:lpstr>Le déroulement de la scolarité en SEGPA</vt:lpstr>
      <vt:lpstr>Le déroulement de la scolarité en SEGPA</vt:lpstr>
      <vt:lpstr>Le déroulement de la scolarité en SEGPA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la SEGPA ?</dc:title>
  <dc:creator>segpa</dc:creator>
  <cp:lastModifiedBy>segpa</cp:lastModifiedBy>
  <cp:revision>6</cp:revision>
  <dcterms:created xsi:type="dcterms:W3CDTF">2021-12-13T08:09:26Z</dcterms:created>
  <dcterms:modified xsi:type="dcterms:W3CDTF">2022-12-06T10:50:12Z</dcterms:modified>
</cp:coreProperties>
</file>